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58" r:id="rId7"/>
    <p:sldId id="270" r:id="rId8"/>
    <p:sldId id="271" r:id="rId9"/>
    <p:sldId id="260" r:id="rId10"/>
    <p:sldId id="273" r:id="rId11"/>
    <p:sldId id="274" r:id="rId12"/>
    <p:sldId id="275" r:id="rId13"/>
    <p:sldId id="265" r:id="rId1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5" d="100"/>
          <a:sy n="85" d="100"/>
        </p:scale>
        <p:origin x="590" y="6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1/9/2024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50857" y="997285"/>
            <a:ext cx="10117959" cy="2281355"/>
          </a:xfrm>
        </p:spPr>
        <p:txBody>
          <a:bodyPr/>
          <a:lstStyle/>
          <a:p>
            <a:r>
              <a:rPr lang="en-IN" sz="5400" b="0" i="0" dirty="0" err="1">
                <a:solidFill>
                  <a:schemeClr val="tx2">
                    <a:lumMod val="60000"/>
                    <a:lumOff val="40000"/>
                  </a:schemeClr>
                </a:solidFill>
                <a:effectLst/>
                <a:latin typeface="Freestyle Script" panose="030804020302050B0404" pitchFamily="66" charset="0"/>
              </a:rPr>
              <a:t>AgriSupport</a:t>
            </a:r>
            <a:r>
              <a:rPr lang="en-IN" sz="5400" b="0" i="0" dirty="0">
                <a:solidFill>
                  <a:schemeClr val="tx2">
                    <a:lumMod val="60000"/>
                    <a:lumOff val="40000"/>
                  </a:schemeClr>
                </a:solidFill>
                <a:effectLst/>
                <a:latin typeface="Freestyle Script" panose="030804020302050B0404" pitchFamily="66" charset="0"/>
              </a:rPr>
              <a:t>: </a:t>
            </a:r>
            <a:r>
              <a:rPr lang="en-IN" sz="5400" b="0" i="0" dirty="0">
                <a:solidFill>
                  <a:srgbClr val="D1D5DB"/>
                </a:solidFill>
                <a:effectLst/>
                <a:latin typeface="Freestyle Script" panose="030804020302050B0404" pitchFamily="66" charset="0"/>
              </a:rPr>
              <a:t>Harnessing Artificial Intelligence for Agricultural Progress</a:t>
            </a:r>
            <a:endParaRPr lang="ru-RU" sz="5400"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050857" y="5059538"/>
            <a:ext cx="10090287" cy="1101897"/>
          </a:xfrm>
        </p:spPr>
        <p:txBody>
          <a:bodyPr/>
          <a:lstStyle/>
          <a:p>
            <a:r>
              <a:rPr lang="fi-FI" sz="2200" b="1" i="0" dirty="0">
                <a:solidFill>
                  <a:schemeClr val="bg1">
                    <a:lumMod val="95000"/>
                  </a:schemeClr>
                </a:solidFill>
                <a:effectLst/>
              </a:rPr>
              <a:t>Dr. Vergin Raja Sarobin M</a:t>
            </a:r>
          </a:p>
          <a:p>
            <a:endParaRPr lang="ru-RU" dirty="0"/>
          </a:p>
        </p:txBody>
      </p:sp>
      <p:sp>
        <p:nvSpPr>
          <p:cNvPr id="7" name="Text Placeholder 6">
            <a:extLst>
              <a:ext uri="{FF2B5EF4-FFF2-40B4-BE49-F238E27FC236}">
                <a16:creationId xmlns:a16="http://schemas.microsoft.com/office/drawing/2014/main" id="{E91AF87B-B78E-F2B3-A8BE-D37A9AC3D97D}"/>
              </a:ext>
            </a:extLst>
          </p:cNvPr>
          <p:cNvSpPr>
            <a:spLocks noGrp="1"/>
          </p:cNvSpPr>
          <p:nvPr>
            <p:ph type="body" sz="quarter" idx="21"/>
          </p:nvPr>
        </p:nvSpPr>
        <p:spPr>
          <a:xfrm>
            <a:off x="3783898" y="3116431"/>
            <a:ext cx="4367531" cy="324417"/>
          </a:xfrm>
        </p:spPr>
        <p:txBody>
          <a:bodyPr/>
          <a:lstStyle/>
          <a:p>
            <a:r>
              <a:rPr lang="en-IN" dirty="0">
                <a:solidFill>
                  <a:srgbClr val="FFFF00"/>
                </a:solidFill>
              </a:rPr>
              <a:t>Review – 0 </a:t>
            </a:r>
          </a:p>
        </p:txBody>
      </p:sp>
      <p:sp>
        <p:nvSpPr>
          <p:cNvPr id="10" name="Text Placeholder 6">
            <a:extLst>
              <a:ext uri="{FF2B5EF4-FFF2-40B4-BE49-F238E27FC236}">
                <a16:creationId xmlns:a16="http://schemas.microsoft.com/office/drawing/2014/main" id="{5E168C1D-40C2-FBF5-B585-F6FF38B1859E}"/>
              </a:ext>
            </a:extLst>
          </p:cNvPr>
          <p:cNvSpPr txBox="1">
            <a:spLocks/>
          </p:cNvSpPr>
          <p:nvPr/>
        </p:nvSpPr>
        <p:spPr>
          <a:xfrm>
            <a:off x="3783898" y="3674921"/>
            <a:ext cx="4367531" cy="3244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tx2">
                    <a:lumMod val="20000"/>
                    <a:lumOff val="80000"/>
                  </a:schemeClr>
                </a:solidFill>
              </a:rPr>
              <a:t>Rahul Sandireddy – (20BCE1001) </a:t>
            </a:r>
          </a:p>
        </p:txBody>
      </p:sp>
      <p:sp>
        <p:nvSpPr>
          <p:cNvPr id="11" name="Text Placeholder 6">
            <a:extLst>
              <a:ext uri="{FF2B5EF4-FFF2-40B4-BE49-F238E27FC236}">
                <a16:creationId xmlns:a16="http://schemas.microsoft.com/office/drawing/2014/main" id="{3BADE5A7-6F1B-9819-DDAE-D0FE4AD0CA40}"/>
              </a:ext>
            </a:extLst>
          </p:cNvPr>
          <p:cNvSpPr txBox="1">
            <a:spLocks/>
          </p:cNvSpPr>
          <p:nvPr/>
        </p:nvSpPr>
        <p:spPr>
          <a:xfrm>
            <a:off x="3926070" y="4557829"/>
            <a:ext cx="4367531" cy="3244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lumMod val="95000"/>
                  </a:schemeClr>
                </a:solidFill>
              </a:rPr>
              <a:t>Submitted To  </a:t>
            </a: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normAutofit fontScale="90000"/>
          </a:bodyPr>
          <a:lstStyle/>
          <a:p>
            <a:r>
              <a:rPr lang="en-US" sz="5400" dirty="0">
                <a:latin typeface="Freestyle Script" panose="030804020302050B0404" pitchFamily="66" charset="0"/>
              </a:rPr>
              <a:t>INTRODUCTION </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Area of the Project</a:t>
            </a: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Introduction</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9723" y="2134681"/>
            <a:ext cx="5288963" cy="3799954"/>
          </a:xfrm>
        </p:spPr>
        <p:txBody>
          <a:bodyPr>
            <a:normAutofit/>
          </a:bodyPr>
          <a:lstStyle/>
          <a:p>
            <a:pPr algn="just"/>
            <a:r>
              <a:rPr lang="en-IN" sz="1400" b="0" i="0" u="none" strike="noStrike" baseline="0" dirty="0">
                <a:solidFill>
                  <a:schemeClr val="bg1">
                    <a:lumMod val="95000"/>
                  </a:schemeClr>
                </a:solidFill>
                <a:latin typeface="CanvaSans-Regular"/>
              </a:rPr>
              <a:t>AI in agriculture has the potential to revolutionize the way crops are grown and managed. AI can help farmers optimize crop yields, make more informed decisions about crop selection, and predict crop prices.</a:t>
            </a:r>
          </a:p>
          <a:p>
            <a:pPr algn="just"/>
            <a:r>
              <a:rPr lang="en-IN" sz="1400" b="0" i="0" u="none" strike="noStrike" baseline="0" dirty="0">
                <a:solidFill>
                  <a:schemeClr val="bg1">
                    <a:lumMod val="95000"/>
                  </a:schemeClr>
                </a:solidFill>
                <a:latin typeface="CanvaSans-Regular"/>
              </a:rPr>
              <a:t>AI can also aid in disease detection and management, preventing diseases from spreading and causing significant damage to crops. Additionally, AI can assist with precision farming, helping farmers to optimize the use of resources such as water and fertilizer.</a:t>
            </a:r>
          </a:p>
          <a:p>
            <a:pPr algn="just"/>
            <a:r>
              <a:rPr lang="en-IN" sz="1400" b="0" i="0" u="none" strike="noStrike" baseline="0" dirty="0">
                <a:solidFill>
                  <a:schemeClr val="bg1">
                    <a:lumMod val="95000"/>
                  </a:schemeClr>
                </a:solidFill>
                <a:latin typeface="CanvaSans-Regular"/>
              </a:rPr>
              <a:t>By providing farmers with accurate and real-time data, AI can help farmers to make more informed decisions, resulting in increased profits and reduced costs.</a:t>
            </a:r>
          </a:p>
          <a:p>
            <a:pPr algn="just"/>
            <a:r>
              <a:rPr lang="en-IN" sz="1400" b="0" i="0" u="none" strike="noStrike" baseline="0" dirty="0">
                <a:solidFill>
                  <a:schemeClr val="bg1">
                    <a:lumMod val="95000"/>
                  </a:schemeClr>
                </a:solidFill>
                <a:latin typeface="CanvaSans-Regular"/>
              </a:rPr>
              <a:t>The integration of AI in the agricultural sector can lead to more efficient, sustainable, and precise farming practices, ultimately resulting in more food production with less resources. To solve major predicaments in the agriculture we have designed an Intelligent system which uses artificial intelligence and machine learning to optimize crop yields, improve crop selection and management, and aid in disease detection.</a:t>
            </a:r>
            <a:endParaRPr lang="en-US" sz="1200" dirty="0">
              <a:solidFill>
                <a:schemeClr val="bg1">
                  <a:lumMod val="95000"/>
                </a:schemeClr>
              </a:solidFill>
            </a:endParaRP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95E3-19AA-4D1F-FAD2-7B39E3D7DF6D}"/>
              </a:ext>
            </a:extLst>
          </p:cNvPr>
          <p:cNvSpPr>
            <a:spLocks noGrp="1"/>
          </p:cNvSpPr>
          <p:nvPr>
            <p:ph type="title"/>
          </p:nvPr>
        </p:nvSpPr>
        <p:spPr/>
        <p:txBody>
          <a:bodyPr>
            <a:normAutofit/>
          </a:bodyPr>
          <a:lstStyle/>
          <a:p>
            <a:r>
              <a:rPr lang="en-IN" sz="4000" b="1" i="0" u="none" strike="noStrike" baseline="0" dirty="0">
                <a:solidFill>
                  <a:srgbClr val="FFFFFF"/>
                </a:solidFill>
              </a:rPr>
              <a:t>Problem Statement</a:t>
            </a:r>
            <a:endParaRPr lang="en-IN" sz="4000" dirty="0"/>
          </a:p>
        </p:txBody>
      </p:sp>
      <p:sp>
        <p:nvSpPr>
          <p:cNvPr id="3" name="Slide Number Placeholder 2">
            <a:extLst>
              <a:ext uri="{FF2B5EF4-FFF2-40B4-BE49-F238E27FC236}">
                <a16:creationId xmlns:a16="http://schemas.microsoft.com/office/drawing/2014/main" id="{5272B1A2-E59A-C95E-1A39-A6D16347901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6" name="Text Placeholder 5">
            <a:extLst>
              <a:ext uri="{FF2B5EF4-FFF2-40B4-BE49-F238E27FC236}">
                <a16:creationId xmlns:a16="http://schemas.microsoft.com/office/drawing/2014/main" id="{815861D6-EAF9-95C4-1E06-F72617B54866}"/>
              </a:ext>
            </a:extLst>
          </p:cNvPr>
          <p:cNvSpPr>
            <a:spLocks noGrp="1"/>
          </p:cNvSpPr>
          <p:nvPr>
            <p:ph type="body" sz="quarter" idx="15"/>
          </p:nvPr>
        </p:nvSpPr>
        <p:spPr>
          <a:xfrm>
            <a:off x="839723" y="2212763"/>
            <a:ext cx="5288963" cy="2588637"/>
          </a:xfrm>
        </p:spPr>
        <p:txBody>
          <a:bodyPr/>
          <a:lstStyle/>
          <a:p>
            <a:r>
              <a:rPr lang="en-IN" sz="1800" b="1" i="0" u="none" strike="noStrike" baseline="0" dirty="0">
                <a:solidFill>
                  <a:srgbClr val="F76E1A"/>
                </a:solidFill>
                <a:latin typeface="OpenSans-Bold"/>
              </a:rPr>
              <a:t>Crop failure due to soil infertility</a:t>
            </a:r>
          </a:p>
          <a:p>
            <a:r>
              <a:rPr lang="en-IN" sz="1800" b="1" i="0" u="none" strike="noStrike" baseline="0" dirty="0">
                <a:solidFill>
                  <a:srgbClr val="F76E1A"/>
                </a:solidFill>
                <a:latin typeface="OpenSans-Bold"/>
              </a:rPr>
              <a:t>Crop Diseases</a:t>
            </a:r>
            <a:endParaRPr lang="en-IN" sz="1800" b="1" dirty="0">
              <a:solidFill>
                <a:srgbClr val="F76E1A"/>
              </a:solidFill>
              <a:latin typeface="OpenSans-Bold"/>
            </a:endParaRPr>
          </a:p>
          <a:p>
            <a:r>
              <a:rPr lang="en-IN" sz="1800" b="1" i="0" u="none" strike="noStrike" baseline="0" dirty="0">
                <a:solidFill>
                  <a:srgbClr val="F76E1A"/>
                </a:solidFill>
                <a:latin typeface="OpenSans-Bold"/>
              </a:rPr>
              <a:t>Unpredictable Crop prices</a:t>
            </a:r>
          </a:p>
          <a:p>
            <a:r>
              <a:rPr lang="en-IN" sz="1800" b="1" dirty="0">
                <a:solidFill>
                  <a:srgbClr val="F76E1A"/>
                </a:solidFill>
                <a:latin typeface="OpenSans-Bold"/>
              </a:rPr>
              <a:t>Agriculture Large language Model</a:t>
            </a:r>
            <a:endParaRPr lang="en-IN" dirty="0"/>
          </a:p>
        </p:txBody>
      </p:sp>
    </p:spTree>
    <p:extLst>
      <p:ext uri="{BB962C8B-B14F-4D97-AF65-F5344CB8AC3E}">
        <p14:creationId xmlns:p14="http://schemas.microsoft.com/office/powerpoint/2010/main" val="3073480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568B-6F7D-F965-5E31-0E2513EB5EE0}"/>
              </a:ext>
            </a:extLst>
          </p:cNvPr>
          <p:cNvSpPr>
            <a:spLocks noGrp="1"/>
          </p:cNvSpPr>
          <p:nvPr>
            <p:ph type="title"/>
          </p:nvPr>
        </p:nvSpPr>
        <p:spPr/>
        <p:txBody>
          <a:bodyPr/>
          <a:lstStyle/>
          <a:p>
            <a:r>
              <a:rPr lang="en-IN" dirty="0"/>
              <a:t>Motivation</a:t>
            </a:r>
          </a:p>
        </p:txBody>
      </p:sp>
      <p:sp>
        <p:nvSpPr>
          <p:cNvPr id="3" name="Slide Number Placeholder 2">
            <a:extLst>
              <a:ext uri="{FF2B5EF4-FFF2-40B4-BE49-F238E27FC236}">
                <a16:creationId xmlns:a16="http://schemas.microsoft.com/office/drawing/2014/main" id="{5B7EF5A7-B80A-6A56-1B15-4AC15FD78202}"/>
              </a:ext>
            </a:extLst>
          </p:cNvPr>
          <p:cNvSpPr>
            <a:spLocks noGrp="1"/>
          </p:cNvSpPr>
          <p:nvPr>
            <p:ph type="sldNum" sz="quarter" idx="10"/>
          </p:nvPr>
        </p:nvSpPr>
        <p:spPr/>
        <p:txBody>
          <a:bodyPr/>
          <a:lstStyle/>
          <a:p>
            <a:fld id="{D495E168-DA5E-4888-8D8A-92B118324C14}" type="slidenum">
              <a:rPr lang="en-US" noProof="0" smtClean="0"/>
              <a:pPr/>
              <a:t>5</a:t>
            </a:fld>
            <a:endParaRPr lang="en-US" noProof="0" dirty="0"/>
          </a:p>
        </p:txBody>
      </p:sp>
      <p:sp>
        <p:nvSpPr>
          <p:cNvPr id="6" name="Text Placeholder 5">
            <a:extLst>
              <a:ext uri="{FF2B5EF4-FFF2-40B4-BE49-F238E27FC236}">
                <a16:creationId xmlns:a16="http://schemas.microsoft.com/office/drawing/2014/main" id="{52EB75D2-D131-4142-5A04-B9F692A4D3D4}"/>
              </a:ext>
            </a:extLst>
          </p:cNvPr>
          <p:cNvSpPr>
            <a:spLocks noGrp="1"/>
          </p:cNvSpPr>
          <p:nvPr>
            <p:ph type="body" sz="quarter" idx="15"/>
          </p:nvPr>
        </p:nvSpPr>
        <p:spPr>
          <a:xfrm>
            <a:off x="839723" y="2134681"/>
            <a:ext cx="5991383" cy="4104754"/>
          </a:xfrm>
        </p:spPr>
        <p:txBody>
          <a:bodyPr>
            <a:normAutofit lnSpcReduction="10000"/>
          </a:bodyPr>
          <a:lstStyle/>
          <a:p>
            <a:pPr algn="just"/>
            <a:r>
              <a:rPr lang="en-IN" dirty="0"/>
              <a:t>Agriculture is the backbone of many economies, and farmers play a crucial role in feeding the world's population. However, farmers face numerous challenges, such as soil degradation, water scarcity, and changing weather patterns, which have a direct impact on crop yields. The increasing demand for food also puts pressure on farmers to maximize their crop yields while also keeping costs under control.</a:t>
            </a:r>
          </a:p>
          <a:p>
            <a:pPr algn="just"/>
            <a:r>
              <a:rPr lang="en-IN" dirty="0"/>
              <a:t>The integration of soil fertility analysis and machine learning algorithms aims to tackle these challenges by providing farmers with personalized crop recommendations based on their soil type and fertility. The system will analyse soil fertility data and provide recommendations for crops that are best suited to the</a:t>
            </a:r>
          </a:p>
          <a:p>
            <a:pPr algn="just"/>
            <a:r>
              <a:rPr lang="en-IN" dirty="0"/>
              <a:t>Additionally, the system will incorporate disease detection and fertilizer recommendation to help farmers identify and address potential issues before they have a significant impact on crop yields. Furthermore, the crop price prediction aspect of the system will provide farmers with valuable information on market trends, allowing them to make informed decisions about when to sell their crops and at what price.</a:t>
            </a:r>
          </a:p>
        </p:txBody>
      </p:sp>
    </p:spTree>
    <p:extLst>
      <p:ext uri="{BB962C8B-B14F-4D97-AF65-F5344CB8AC3E}">
        <p14:creationId xmlns:p14="http://schemas.microsoft.com/office/powerpoint/2010/main" val="2514993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Abstract</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1079439" y="2097006"/>
            <a:ext cx="4365625" cy="2333625"/>
          </a:xfrm>
        </p:spPr>
        <p:txBody>
          <a:bodyPr>
            <a:normAutofit/>
          </a:bodyPr>
          <a:lstStyle/>
          <a:p>
            <a:pPr algn="just"/>
            <a:r>
              <a:rPr lang="en-IN" dirty="0" err="1"/>
              <a:t>AgroTech</a:t>
            </a:r>
            <a:r>
              <a:rPr lang="en-IN" dirty="0"/>
              <a:t> project explores the application of AI in agriculture, specifically focusing on crops. The use of AI in agriculture has the potential to revolutionize the way crops are grown and managed. This project focuses on three specific applications of AI in agriculture: crop recommendation based on soil fertility, real-time crop price prediction, and crop disease detection.</a:t>
            </a:r>
            <a:endParaRPr lang="en-US" dirty="0"/>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546910" y="2109038"/>
            <a:ext cx="4365625" cy="2333625"/>
          </a:xfrm>
        </p:spPr>
        <p:txBody>
          <a:bodyPr>
            <a:normAutofit/>
          </a:bodyPr>
          <a:lstStyle/>
          <a:p>
            <a:pPr algn="just"/>
            <a:r>
              <a:rPr lang="en-IN" dirty="0"/>
              <a:t>Overall, this research demonstrates the potential of AI to improve crop yields, optimize crop selection and pricing, and aid in disease management in agriculture. These findings can help farmers make more informed decisions, resulting in increased profits and reduced costs. These applications of AI have the potential to significantly impact the agricultural industry, leading to more efficient and sustainable farming practices.</a:t>
            </a:r>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1876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B95E16-62B8-F73C-6782-0C1F7A1DDCF3}"/>
              </a:ext>
            </a:extLst>
          </p:cNvPr>
          <p:cNvSpPr>
            <a:spLocks noGrp="1"/>
          </p:cNvSpPr>
          <p:nvPr>
            <p:ph type="sldNum" sz="quarter" idx="10"/>
          </p:nvPr>
        </p:nvSpPr>
        <p:spPr/>
        <p:txBody>
          <a:bodyPr/>
          <a:lstStyle/>
          <a:p>
            <a:fld id="{D495E168-DA5E-4888-8D8A-92B118324C14}" type="slidenum">
              <a:rPr lang="en-US" noProof="0" smtClean="0"/>
              <a:pPr/>
              <a:t>7</a:t>
            </a:fld>
            <a:endParaRPr lang="en-US" noProof="0" dirty="0"/>
          </a:p>
        </p:txBody>
      </p:sp>
      <p:sp>
        <p:nvSpPr>
          <p:cNvPr id="5" name="Title 4">
            <a:extLst>
              <a:ext uri="{FF2B5EF4-FFF2-40B4-BE49-F238E27FC236}">
                <a16:creationId xmlns:a16="http://schemas.microsoft.com/office/drawing/2014/main" id="{EA2A752C-82F0-E52A-0DA1-045DE1EC3BAF}"/>
              </a:ext>
            </a:extLst>
          </p:cNvPr>
          <p:cNvSpPr>
            <a:spLocks noGrp="1"/>
          </p:cNvSpPr>
          <p:nvPr>
            <p:ph type="title"/>
          </p:nvPr>
        </p:nvSpPr>
        <p:spPr/>
        <p:txBody>
          <a:bodyPr/>
          <a:lstStyle/>
          <a:p>
            <a:r>
              <a:rPr lang="en-IN" dirty="0"/>
              <a:t>Proposed Architecture</a:t>
            </a:r>
          </a:p>
        </p:txBody>
      </p:sp>
      <p:pic>
        <p:nvPicPr>
          <p:cNvPr id="7" name="Picture 6">
            <a:extLst>
              <a:ext uri="{FF2B5EF4-FFF2-40B4-BE49-F238E27FC236}">
                <a16:creationId xmlns:a16="http://schemas.microsoft.com/office/drawing/2014/main" id="{1A833174-2498-E283-6925-7C8F05B6C6F4}"/>
              </a:ext>
            </a:extLst>
          </p:cNvPr>
          <p:cNvPicPr>
            <a:picLocks noChangeAspect="1"/>
          </p:cNvPicPr>
          <p:nvPr/>
        </p:nvPicPr>
        <p:blipFill>
          <a:blip r:embed="rId2"/>
          <a:stretch>
            <a:fillRect/>
          </a:stretch>
        </p:blipFill>
        <p:spPr>
          <a:xfrm>
            <a:off x="1284781" y="1883796"/>
            <a:ext cx="9622438" cy="4599813"/>
          </a:xfrm>
          <a:prstGeom prst="rect">
            <a:avLst/>
          </a:prstGeom>
        </p:spPr>
      </p:pic>
    </p:spTree>
    <p:extLst>
      <p:ext uri="{BB962C8B-B14F-4D97-AF65-F5344CB8AC3E}">
        <p14:creationId xmlns:p14="http://schemas.microsoft.com/office/powerpoint/2010/main" val="1099146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7EB2A4-9359-6AC0-E6F3-693A8E9D7ED5}"/>
              </a:ext>
            </a:extLst>
          </p:cNvPr>
          <p:cNvSpPr>
            <a:spLocks noGrp="1"/>
          </p:cNvSpPr>
          <p:nvPr>
            <p:ph type="sldNum" sz="quarter" idx="10"/>
          </p:nvPr>
        </p:nvSpPr>
        <p:spPr/>
        <p:txBody>
          <a:bodyPr/>
          <a:lstStyle/>
          <a:p>
            <a:fld id="{D495E168-DA5E-4888-8D8A-92B118324C14}" type="slidenum">
              <a:rPr lang="en-US" noProof="0" smtClean="0"/>
              <a:pPr/>
              <a:t>8</a:t>
            </a:fld>
            <a:endParaRPr lang="en-US" noProof="0" dirty="0"/>
          </a:p>
        </p:txBody>
      </p:sp>
      <p:pic>
        <p:nvPicPr>
          <p:cNvPr id="5" name="Picture 4">
            <a:extLst>
              <a:ext uri="{FF2B5EF4-FFF2-40B4-BE49-F238E27FC236}">
                <a16:creationId xmlns:a16="http://schemas.microsoft.com/office/drawing/2014/main" id="{E66D1104-E4AB-684E-E4D6-D087E21D9BA7}"/>
              </a:ext>
            </a:extLst>
          </p:cNvPr>
          <p:cNvPicPr>
            <a:picLocks noChangeAspect="1"/>
          </p:cNvPicPr>
          <p:nvPr/>
        </p:nvPicPr>
        <p:blipFill>
          <a:blip r:embed="rId2"/>
          <a:stretch>
            <a:fillRect/>
          </a:stretch>
        </p:blipFill>
        <p:spPr>
          <a:xfrm>
            <a:off x="1752453" y="800011"/>
            <a:ext cx="8687093" cy="5257978"/>
          </a:xfrm>
          <a:prstGeom prst="rect">
            <a:avLst/>
          </a:prstGeom>
        </p:spPr>
      </p:pic>
    </p:spTree>
    <p:extLst>
      <p:ext uri="{BB962C8B-B14F-4D97-AF65-F5344CB8AC3E}">
        <p14:creationId xmlns:p14="http://schemas.microsoft.com/office/powerpoint/2010/main" val="4117318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54DBC9-9E34-26EB-DE64-249BCC18378F}"/>
              </a:ext>
            </a:extLst>
          </p:cNvPr>
          <p:cNvSpPr>
            <a:spLocks noGrp="1"/>
          </p:cNvSpPr>
          <p:nvPr>
            <p:ph type="sldNum" sz="quarter" idx="10"/>
          </p:nvPr>
        </p:nvSpPr>
        <p:spPr/>
        <p:txBody>
          <a:bodyPr/>
          <a:lstStyle/>
          <a:p>
            <a:fld id="{D495E168-DA5E-4888-8D8A-92B118324C14}" type="slidenum">
              <a:rPr lang="en-US" noProof="0" smtClean="0"/>
              <a:pPr/>
              <a:t>9</a:t>
            </a:fld>
            <a:endParaRPr lang="en-US" noProof="0" dirty="0"/>
          </a:p>
        </p:txBody>
      </p:sp>
      <p:pic>
        <p:nvPicPr>
          <p:cNvPr id="5" name="Picture 4">
            <a:extLst>
              <a:ext uri="{FF2B5EF4-FFF2-40B4-BE49-F238E27FC236}">
                <a16:creationId xmlns:a16="http://schemas.microsoft.com/office/drawing/2014/main" id="{29E2E358-41AD-682E-07D1-FF629CAEC480}"/>
              </a:ext>
            </a:extLst>
          </p:cNvPr>
          <p:cNvPicPr>
            <a:picLocks noChangeAspect="1"/>
          </p:cNvPicPr>
          <p:nvPr/>
        </p:nvPicPr>
        <p:blipFill>
          <a:blip r:embed="rId2"/>
          <a:stretch>
            <a:fillRect/>
          </a:stretch>
        </p:blipFill>
        <p:spPr>
          <a:xfrm>
            <a:off x="2781188" y="1828746"/>
            <a:ext cx="6629624" cy="3200508"/>
          </a:xfrm>
          <a:prstGeom prst="rect">
            <a:avLst/>
          </a:prstGeom>
        </p:spPr>
      </p:pic>
    </p:spTree>
    <p:extLst>
      <p:ext uri="{BB962C8B-B14F-4D97-AF65-F5344CB8AC3E}">
        <p14:creationId xmlns:p14="http://schemas.microsoft.com/office/powerpoint/2010/main" val="2045888021"/>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147</TotalTime>
  <Words>556</Words>
  <Application>Microsoft Office PowerPoint</Application>
  <PresentationFormat>Widescreen</PresentationFormat>
  <Paragraphs>34</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CanvaSans-Regular</vt:lpstr>
      <vt:lpstr>Franklin Gothic Book</vt:lpstr>
      <vt:lpstr>Freestyle Script</vt:lpstr>
      <vt:lpstr>Gill Sans MT</vt:lpstr>
      <vt:lpstr>OpenSans-Bold</vt:lpstr>
      <vt:lpstr>Office Theme</vt:lpstr>
      <vt:lpstr>AgriSupport: Harnessing Artificial Intelligence for Agricultural Progress</vt:lpstr>
      <vt:lpstr>INTRODUCTION </vt:lpstr>
      <vt:lpstr>Introduction</vt:lpstr>
      <vt:lpstr>Problem Statement</vt:lpstr>
      <vt:lpstr>Motivation</vt:lpstr>
      <vt:lpstr>Abstract</vt:lpstr>
      <vt:lpstr>Proposed Architecture</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AgriSupport: Harnessing Artificial Intelligence for Agricultural Progress</dc:title>
  <dc:creator>Rahul Sandireddy</dc:creator>
  <cp:lastModifiedBy>Rahul Sandireddy</cp:lastModifiedBy>
  <cp:revision>3</cp:revision>
  <dcterms:created xsi:type="dcterms:W3CDTF">2023-12-17T17:29:58Z</dcterms:created>
  <dcterms:modified xsi:type="dcterms:W3CDTF">2024-01-09T03:13:29Z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